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6D4C33-847E-4361-9F96-D1E26BB60A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2D9C31-DD10-4C74-897C-F709B4D37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 државности Републике Србије</a:t>
            </a:r>
            <a:br>
              <a:rPr lang="sr-Cyrl-R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1804-2021.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00609_public_shutterstock__Di002340569_100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052"/>
            <a:ext cx="9144000" cy="494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757758"/>
          </a:xfrm>
        </p:spPr>
        <p:txBody>
          <a:bodyPr/>
          <a:lstStyle/>
          <a:p>
            <a:r>
              <a:rPr lang="sr-Cyrl-RS" smtClean="0">
                <a:latin typeface="Calibri" pitchFamily="34" charset="0"/>
              </a:rPr>
              <a:t>Мајор Драгутин Гавриловић</a:t>
            </a:r>
          </a:p>
          <a:p>
            <a:endParaRPr lang="en-US"/>
          </a:p>
        </p:txBody>
      </p:sp>
      <p:pic>
        <p:nvPicPr>
          <p:cNvPr id="24578" name="Picture 2" descr="Резултат слика за драгутин гаврилов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71480"/>
            <a:ext cx="3762388" cy="575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>
                <a:latin typeface="Calibri" pitchFamily="34" charset="0"/>
              </a:rPr>
              <a:t>Пера Тодоровић</a:t>
            </a:r>
          </a:p>
          <a:p>
            <a:endParaRPr lang="en-US"/>
          </a:p>
        </p:txBody>
      </p:sp>
      <p:pic>
        <p:nvPicPr>
          <p:cNvPr id="23554" name="Picture 2" descr="Резултат слика за пера тодоров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428736"/>
            <a:ext cx="466486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mtClean="0">
                <a:latin typeface="Calibri" pitchFamily="34" charset="0"/>
              </a:rPr>
              <a:t>Јаша Томић</a:t>
            </a:r>
            <a:endParaRPr lang="en-US" smtClean="0">
              <a:latin typeface="Calibri" pitchFamily="34" charset="0"/>
            </a:endParaRPr>
          </a:p>
          <a:p>
            <a:endParaRPr lang="en-US"/>
          </a:p>
        </p:txBody>
      </p:sp>
      <p:pic>
        <p:nvPicPr>
          <p:cNvPr id="22530" name="Picture 2" descr="Резултат слика за јаша том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276725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stava-Srb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020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15.02.1804.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7091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sr-Cyrl-RS" sz="4000" b="1" smtClean="0">
                <a:latin typeface="+mj-lt"/>
              </a:rPr>
              <a:t>ВОСТАНИ СЕРБИЈЕ!</a:t>
            </a:r>
            <a:endParaRPr lang="sr-Latn-RS" sz="4000" b="1" smtClean="0">
              <a:latin typeface="+mj-lt"/>
            </a:endParaRPr>
          </a:p>
          <a:p>
            <a:pPr>
              <a:buNone/>
            </a:pPr>
            <a:endParaRPr lang="sr-Cyrl-RS" sz="4000" smtClean="0">
              <a:latin typeface="+mj-lt"/>
            </a:endParaRPr>
          </a:p>
          <a:p>
            <a:pPr>
              <a:buNone/>
            </a:pPr>
            <a:r>
              <a:rPr lang="sr-Cyrl-RS" sz="4000" b="1" smtClean="0">
                <a:latin typeface="+mj-lt"/>
              </a:rPr>
              <a:t>ПЈЕСНА НА ИНСУРЕКЦИЈУ СЕРБИЈАНОВ</a:t>
            </a:r>
            <a:endParaRPr lang="sr-Latn-RS" sz="4000" b="1" smtClean="0">
              <a:latin typeface="+mj-lt"/>
            </a:endParaRPr>
          </a:p>
          <a:p>
            <a:pPr>
              <a:buNone/>
            </a:pPr>
            <a:r>
              <a:rPr lang="sr-Cyrl-RS" sz="4000" b="1" smtClean="0">
                <a:latin typeface="+mj-lt"/>
              </a:rPr>
              <a:t>СЕРБИЈИ И ХРАБРИМЈЕЈА ВИТЕЗОВОМ</a:t>
            </a:r>
            <a:endParaRPr lang="sr-Latn-RS" sz="4000" b="1" smtClean="0">
              <a:latin typeface="+mj-lt"/>
            </a:endParaRPr>
          </a:p>
          <a:p>
            <a:pPr>
              <a:buNone/>
            </a:pPr>
            <a:r>
              <a:rPr lang="sr-Cyrl-RS" sz="4000" b="1" smtClean="0">
                <a:latin typeface="+mj-lt"/>
              </a:rPr>
              <a:t>И ЧАДОМ И БОГОПОМАГАЈЕМУ</a:t>
            </a:r>
            <a:endParaRPr lang="sr-Latn-RS" sz="4000" b="1" smtClean="0">
              <a:latin typeface="+mj-lt"/>
            </a:endParaRPr>
          </a:p>
          <a:p>
            <a:pPr>
              <a:buNone/>
            </a:pPr>
            <a:r>
              <a:rPr lang="sr-Cyrl-RS" sz="4000" b="1" smtClean="0">
                <a:latin typeface="+mj-lt"/>
              </a:rPr>
              <a:t>ИХ ВОЈЕВОДИ ГОСПОДИНУ</a:t>
            </a:r>
            <a:endParaRPr lang="sr-Latn-RS" sz="4000" b="1" smtClean="0">
              <a:latin typeface="+mj-lt"/>
            </a:endParaRPr>
          </a:p>
          <a:p>
            <a:pPr>
              <a:buNone/>
            </a:pPr>
            <a:r>
              <a:rPr lang="sr-Cyrl-RS" sz="4000" b="1" smtClean="0">
                <a:latin typeface="+mj-lt"/>
              </a:rPr>
              <a:t>ГЕОРГИЈУ ПЕТРОВИЋУ ПОСВЕЋЕНА</a:t>
            </a:r>
            <a:r>
              <a:rPr lang="sr-Cyrl-RS" sz="4000" smtClean="0">
                <a:latin typeface="+mj-lt"/>
              </a:rPr>
              <a:t/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/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Востани, Сербије! Востани, царице!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И дај чадом твојим видет твоје лице!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Обрати сердца и очеса на се,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И дај њима чути слатке твоје гласе.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/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Востани, Сербије!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Давно си заспала,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У мраку лежала;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Сада се пробуди,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И Сербље возбуди</a:t>
            </a:r>
            <a:r>
              <a:rPr lang="sr-Latn-RS" sz="4000" smtClean="0">
                <a:latin typeface="+mj-lt"/>
              </a:rPr>
              <a:t>.</a:t>
            </a:r>
            <a:r>
              <a:rPr lang="sr-Cyrl-RS" sz="4000" smtClean="0">
                <a:latin typeface="+mj-lt"/>
              </a:rPr>
              <a:t/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/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Ти воздигни твоју царску главу горе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Да те опет позна и земља и море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Покажи Европи твоје красно лице,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Светло и весело, како вид Данице.</a:t>
            </a:r>
            <a:br>
              <a:rPr lang="sr-Cyrl-RS" sz="4000" smtClean="0">
                <a:latin typeface="+mj-lt"/>
              </a:rPr>
            </a:br>
            <a:r>
              <a:rPr lang="sr-Cyrl-RS" sz="4000" smtClean="0">
                <a:latin typeface="+mj-lt"/>
              </a:rPr>
              <a:t>Востани, Сербије!...</a:t>
            </a:r>
          </a:p>
          <a:p>
            <a:pPr>
              <a:buNone/>
            </a:pPr>
            <a:r>
              <a:rPr lang="sr-Cyrl-RS" sz="2800" b="1" i="1" smtClean="0"/>
              <a:t>                                                                      </a:t>
            </a:r>
          </a:p>
          <a:p>
            <a:pPr>
              <a:buNone/>
            </a:pPr>
            <a:r>
              <a:rPr lang="sr-Cyrl-RS" sz="2800" b="1" i="1"/>
              <a:t> </a:t>
            </a:r>
            <a:r>
              <a:rPr lang="sr-Cyrl-RS" sz="2800" b="1" i="1" smtClean="0"/>
              <a:t>                                                                               Доситеј Обрадовић</a:t>
            </a:r>
            <a:endParaRPr lang="sr-Latn-RS" sz="2800" b="1" i="1" smtClean="0"/>
          </a:p>
          <a:p>
            <a:pPr algn="r">
              <a:buNone/>
            </a:pPr>
            <a:endParaRPr lang="sr-Cyrl-RS" sz="2800" b="1" i="1" smtClean="0"/>
          </a:p>
          <a:p>
            <a:endParaRPr lang="en-US"/>
          </a:p>
        </p:txBody>
      </p:sp>
      <p:pic>
        <p:nvPicPr>
          <p:cNvPr id="4" name="Picture 3" descr="Orasac_18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857364"/>
            <a:ext cx="5357818" cy="3682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6314" y="5643578"/>
            <a:ext cx="320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mtClean="0"/>
              <a:t>Збор српских првака у Орашцу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mtClean="0"/>
              <a:t>Борба српског народа за слободу</a:t>
            </a:r>
            <a:br>
              <a:rPr lang="sr-Cyrl-RS" smtClean="0"/>
            </a:br>
            <a:r>
              <a:rPr lang="sr-Cyrl-RS" smtClean="0"/>
              <a:t>у време великих празника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5114948"/>
          </a:xfrm>
        </p:spPr>
        <p:txBody>
          <a:bodyPr/>
          <a:lstStyle/>
          <a:p>
            <a:r>
              <a:rPr lang="sr-Cyrl-RS" i="1" smtClean="0">
                <a:latin typeface="Calibri" pitchFamily="34" charset="0"/>
              </a:rPr>
              <a:t>Видовдан</a:t>
            </a:r>
            <a:r>
              <a:rPr lang="sr-Cyrl-RS" smtClean="0">
                <a:latin typeface="Calibri" pitchFamily="34" charset="0"/>
              </a:rPr>
              <a:t>: 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Косовски бој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 Сарајевски атентат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 Устав Краљевине СХС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 Коридор 92 коридор живота</a:t>
            </a:r>
          </a:p>
          <a:p>
            <a:pPr>
              <a:buNone/>
            </a:pPr>
            <a:endParaRPr lang="en-US"/>
          </a:p>
        </p:txBody>
      </p:sp>
      <p:pic>
        <p:nvPicPr>
          <p:cNvPr id="3074" name="Picture 2" descr="Battle of Kosovo, Adam Stefanović, 1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050" y="1928802"/>
            <a:ext cx="2868950" cy="1714512"/>
          </a:xfrm>
          <a:prstGeom prst="rect">
            <a:avLst/>
          </a:prstGeom>
          <a:noFill/>
        </p:spPr>
      </p:pic>
      <p:pic>
        <p:nvPicPr>
          <p:cNvPr id="3076" name="Picture 4" descr="DC-1914-27-d-Sarajevo-cropped.jpg (1326×160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71612"/>
            <a:ext cx="2009940" cy="2434362"/>
          </a:xfrm>
          <a:prstGeom prst="rect">
            <a:avLst/>
          </a:prstGeom>
          <a:noFill/>
        </p:spPr>
      </p:pic>
      <p:pic>
        <p:nvPicPr>
          <p:cNvPr id="3078" name="Picture 6" descr="https://upload.wikimedia.org/wikipedia/commons/thumb/1/12/Map_10_-_Bosnia_-_Posavina_Corridor_-_June-July_1992.jpg/1280px-Map_10_-_Bosnia_-_Posavina_Corridor_-_June-July_1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357694"/>
            <a:ext cx="3274493" cy="236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5114948"/>
          </a:xfrm>
        </p:spPr>
        <p:txBody>
          <a:bodyPr>
            <a:normAutofit/>
          </a:bodyPr>
          <a:lstStyle/>
          <a:p>
            <a:r>
              <a:rPr lang="sr-Cyrl-RS" i="1" smtClean="0">
                <a:latin typeface="Calibri" pitchFamily="34" charset="0"/>
              </a:rPr>
              <a:t>Ђурђевдан</a:t>
            </a:r>
            <a:r>
              <a:rPr lang="sr-Cyrl-RS" smtClean="0">
                <a:latin typeface="Calibri" pitchFamily="34" charset="0"/>
              </a:rPr>
              <a:t>: 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Хајдучки састанак</a:t>
            </a:r>
          </a:p>
          <a:p>
            <a:r>
              <a:rPr lang="sr-Cyrl-RS" i="1" smtClean="0">
                <a:latin typeface="Calibri" pitchFamily="34" charset="0"/>
              </a:rPr>
              <a:t>Илиндан</a:t>
            </a:r>
            <a:r>
              <a:rPr lang="sr-Cyrl-RS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Усташки покољ Срба у Смиљанима</a:t>
            </a:r>
          </a:p>
          <a:p>
            <a:r>
              <a:rPr lang="sr-Cyrl-RS" i="1" smtClean="0">
                <a:latin typeface="Calibri" pitchFamily="34" charset="0"/>
              </a:rPr>
              <a:t>Огњена Марија Ливањска</a:t>
            </a:r>
            <a:r>
              <a:rPr lang="sr-Cyrl-RS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Усташки покољ Срба у Ливанском срезу</a:t>
            </a:r>
            <a:endParaRPr lang="en-US">
              <a:latin typeface="Calibri" pitchFamily="34" charset="0"/>
            </a:endParaRPr>
          </a:p>
        </p:txBody>
      </p:sp>
      <p:pic>
        <p:nvPicPr>
          <p:cNvPr id="2050" name="Picture 2" descr="Резултат слика за Усташки злочини на простору Ливањског поља 194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461" y="1714488"/>
            <a:ext cx="2959539" cy="2071678"/>
          </a:xfrm>
          <a:prstGeom prst="rect">
            <a:avLst/>
          </a:prstGeom>
          <a:noFill/>
        </p:spPr>
      </p:pic>
      <p:sp>
        <p:nvSpPr>
          <p:cNvPr id="2052" name="AutoShape 4" descr="Резултат слика за село смиљ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Резултат слика за село смиља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Резултат слика за село смиља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66" y="0"/>
            <a:ext cx="2381234" cy="1785926"/>
          </a:xfrm>
          <a:prstGeom prst="rect">
            <a:avLst/>
          </a:prstGeom>
          <a:noFill/>
        </p:spPr>
      </p:pic>
      <p:pic>
        <p:nvPicPr>
          <p:cNvPr id="2058" name="Picture 10" descr="Резултат слика за хајдуц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185" y="3662378"/>
            <a:ext cx="4313815" cy="3195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5043510"/>
          </a:xfrm>
        </p:spPr>
        <p:txBody>
          <a:bodyPr/>
          <a:lstStyle/>
          <a:p>
            <a:r>
              <a:rPr lang="sr-Cyrl-RS" i="1" smtClean="0">
                <a:latin typeface="Calibri" pitchFamily="34" charset="0"/>
              </a:rPr>
              <a:t>Митровдан</a:t>
            </a:r>
            <a:r>
              <a:rPr lang="sr-Cyrl-RS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Хајдучки растанак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Митровданска офанзива 1992. 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Митровданска офанзива 1994.</a:t>
            </a:r>
          </a:p>
          <a:p>
            <a:r>
              <a:rPr lang="sr-Cyrl-RS" i="1" smtClean="0">
                <a:latin typeface="Calibri" pitchFamily="34" charset="0"/>
              </a:rPr>
              <a:t>Божић: 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Масакар у Кравицама 1993.</a:t>
            </a:r>
          </a:p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Резултат слика за Митровданска офанзива 1992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4157149" cy="2547930"/>
          </a:xfrm>
          <a:prstGeom prst="rect">
            <a:avLst/>
          </a:prstGeom>
          <a:noFill/>
        </p:spPr>
      </p:pic>
      <p:sp>
        <p:nvSpPr>
          <p:cNvPr id="1029" name="AutoShape 5" descr="Резултат слика за Митровданска офанзива 199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Резултат слика за масакар у кравиц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140" y="3714752"/>
            <a:ext cx="457986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/>
              <a:t>Борба за грађанска права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Cyrl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15.02.1835.</a:t>
            </a:r>
          </a:p>
          <a:p>
            <a:pPr>
              <a:buNone/>
            </a:pPr>
            <a:r>
              <a:rPr lang="sr-Cyrl-RS" b="1" i="1" smtClean="0">
                <a:latin typeface="Calibri" pitchFamily="34" charset="0"/>
              </a:rPr>
              <a:t>Сретењски устав:</a:t>
            </a: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,,..... Чл. 111. </a:t>
            </a:r>
            <a:r>
              <a:rPr lang="sr-Cyrl-RS" b="1" i="1" smtClean="0">
                <a:latin typeface="Calibri" pitchFamily="34" charset="0"/>
              </a:rPr>
              <a:t>Сваки Србин </a:t>
            </a:r>
            <a:r>
              <a:rPr lang="sr-Cyrl-RS" smtClean="0">
                <a:latin typeface="Calibri" pitchFamily="34" charset="0"/>
              </a:rPr>
              <a:t>и без сваке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разлике </a:t>
            </a:r>
            <a:r>
              <a:rPr lang="sr-Cyrl-RS" b="1" i="1" smtClean="0">
                <a:latin typeface="Calibri" pitchFamily="34" charset="0"/>
              </a:rPr>
              <a:t>једнак</a:t>
            </a:r>
            <a:r>
              <a:rPr lang="sr-Cyrl-RS" smtClean="0">
                <a:latin typeface="Calibri" pitchFamily="34" charset="0"/>
              </a:rPr>
              <a:t> је пред законима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србским, како у одбрани, тако и у казни,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на свим судовима, од најмањег до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највећег. (...) Чл. 118. Како </a:t>
            </a:r>
            <a:r>
              <a:rPr lang="sr-Cyrl-RS" b="1" i="1" smtClean="0">
                <a:latin typeface="Calibri" pitchFamily="34" charset="0"/>
              </a:rPr>
              <a:t>роб</a:t>
            </a:r>
            <a:r>
              <a:rPr lang="sr-Cyrl-RS" smtClean="0">
                <a:latin typeface="Calibri" pitchFamily="34" charset="0"/>
              </a:rPr>
              <a:t> ступи на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србску земљу, од онога часа постаје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b="1" i="1" smtClean="0">
                <a:latin typeface="Calibri" pitchFamily="34" charset="0"/>
              </a:rPr>
              <a:t>слободан</a:t>
            </a:r>
            <a:r>
              <a:rPr lang="sr-Cyrl-RS" smtClean="0">
                <a:latin typeface="Calibri" pitchFamily="34" charset="0"/>
              </a:rPr>
              <a:t>, или га ко довео у Сербију, или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сам у њу побјегао. (...) Чл. 119. </a:t>
            </a:r>
            <a:r>
              <a:rPr lang="sr-Cyrl-RS" b="1" i="1" smtClean="0">
                <a:latin typeface="Calibri" pitchFamily="34" charset="0"/>
              </a:rPr>
              <a:t>имање</a:t>
            </a:r>
            <a:endParaRPr lang="sr-Latn-RS" b="1" i="1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сваког Србина, било какво му драго,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јесте </a:t>
            </a:r>
            <a:r>
              <a:rPr lang="sr-Cyrl-RS" b="1" i="1" smtClean="0">
                <a:latin typeface="Calibri" pitchFamily="34" charset="0"/>
              </a:rPr>
              <a:t>неприкосновено. </a:t>
            </a:r>
            <a:r>
              <a:rPr lang="sr-Cyrl-RS" smtClean="0">
                <a:latin typeface="Calibri" pitchFamily="34" charset="0"/>
              </a:rPr>
              <a:t>Ко се покуси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својевољно дирнути и туђе добро и 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имање и, или присвајати га, или 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окрњити, онај ће се сматрати за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нарушитеља општенародне безбједности,</a:t>
            </a:r>
            <a:endParaRPr lang="sr-Latn-RS" smtClean="0">
              <a:latin typeface="Calibri" pitchFamily="34" charset="0"/>
            </a:endParaRPr>
          </a:p>
          <a:p>
            <a:pPr>
              <a:buNone/>
            </a:pPr>
            <a:r>
              <a:rPr lang="sr-Cyrl-RS" smtClean="0">
                <a:latin typeface="Calibri" pitchFamily="34" charset="0"/>
              </a:rPr>
              <a:t>био он ко му драго и од куда му драго.ˮ</a:t>
            </a:r>
            <a:endParaRPr lang="en-US" smtClean="0">
              <a:latin typeface="Calibri" pitchFamily="34" charset="0"/>
            </a:endParaRPr>
          </a:p>
          <a:p>
            <a:endParaRPr lang="en-US"/>
          </a:p>
        </p:txBody>
      </p:sp>
      <p:pic>
        <p:nvPicPr>
          <p:cNvPr id="4" name="Picture 3" descr="The_Constitution_of_1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2"/>
            <a:ext cx="3602820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900634"/>
          </a:xfrm>
        </p:spPr>
        <p:txBody>
          <a:bodyPr/>
          <a:lstStyle/>
          <a:p>
            <a:r>
              <a:rPr lang="sr-Cyrl-RS" smtClean="0">
                <a:latin typeface="Calibri" pitchFamily="34" charset="0"/>
              </a:rPr>
              <a:t>1869. </a:t>
            </a:r>
            <a:r>
              <a:rPr lang="sr-Cyrl-RS" i="1" smtClean="0">
                <a:latin typeface="Calibri" pitchFamily="34" charset="0"/>
              </a:rPr>
              <a:t>Намеснички устав</a:t>
            </a:r>
          </a:p>
          <a:p>
            <a:r>
              <a:rPr lang="sr-Cyrl-RS" smtClean="0">
                <a:latin typeface="Calibri" pitchFamily="34" charset="0"/>
              </a:rPr>
              <a:t>1888. </a:t>
            </a:r>
            <a:r>
              <a:rPr lang="sr-Cyrl-RS" i="1" smtClean="0">
                <a:latin typeface="Calibri" pitchFamily="34" charset="0"/>
              </a:rPr>
              <a:t>Устав из 1888.</a:t>
            </a:r>
          </a:p>
          <a:p>
            <a:r>
              <a:rPr lang="sr-Cyrl-RS" smtClean="0">
                <a:latin typeface="Calibri" pitchFamily="34" charset="0"/>
              </a:rPr>
              <a:t>1903. </a:t>
            </a:r>
            <a:r>
              <a:rPr lang="sr-Cyrl-RS" i="1" smtClean="0">
                <a:latin typeface="Calibri" pitchFamily="34" charset="0"/>
              </a:rPr>
              <a:t>Устав из 1903.</a:t>
            </a:r>
          </a:p>
          <a:p>
            <a:r>
              <a:rPr lang="sr-Cyrl-RS" smtClean="0">
                <a:latin typeface="Calibri" pitchFamily="34" charset="0"/>
              </a:rPr>
              <a:t>1921. </a:t>
            </a:r>
            <a:r>
              <a:rPr lang="sr-Cyrl-RS" i="1" smtClean="0">
                <a:latin typeface="Calibri" pitchFamily="34" charset="0"/>
              </a:rPr>
              <a:t>Видовдански устав</a:t>
            </a:r>
            <a:endParaRPr lang="en-US" i="1">
              <a:latin typeface="Calibri" pitchFamily="34" charset="0"/>
            </a:endParaRPr>
          </a:p>
        </p:txBody>
      </p:sp>
      <p:pic>
        <p:nvPicPr>
          <p:cNvPr id="18434" name="Picture 2" descr="Резултат слика за устав 1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14"/>
            <a:ext cx="2257787" cy="3357586"/>
          </a:xfrm>
          <a:prstGeom prst="rect">
            <a:avLst/>
          </a:prstGeom>
          <a:noFill/>
        </p:spPr>
      </p:pic>
      <p:pic>
        <p:nvPicPr>
          <p:cNvPr id="18436" name="Picture 4" descr="Резултат слика за намеснички уста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643314"/>
            <a:ext cx="2000264" cy="3030703"/>
          </a:xfrm>
          <a:prstGeom prst="rect">
            <a:avLst/>
          </a:prstGeom>
          <a:noFill/>
        </p:spPr>
      </p:pic>
      <p:pic>
        <p:nvPicPr>
          <p:cNvPr id="18438" name="Picture 6" descr="Резултат слика за видовдански уста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642918"/>
            <a:ext cx="476250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5400700"/>
          </a:xfrm>
        </p:spPr>
        <p:txBody>
          <a:bodyPr/>
          <a:lstStyle/>
          <a:p>
            <a:r>
              <a:rPr lang="sr-Cyrl-RS" smtClean="0">
                <a:latin typeface="Calibri" pitchFamily="34" charset="0"/>
              </a:rPr>
              <a:t>Свети Петар</a:t>
            </a:r>
            <a:r>
              <a:rPr lang="en-US" smtClean="0">
                <a:latin typeface="Calibri" pitchFamily="34" charset="0"/>
              </a:rPr>
              <a:t> I</a:t>
            </a:r>
            <a:r>
              <a:rPr lang="sr-Cyrl-RS" smtClean="0">
                <a:latin typeface="Calibri" pitchFamily="34" charset="0"/>
              </a:rPr>
              <a:t> Цетињски</a:t>
            </a:r>
          </a:p>
        </p:txBody>
      </p:sp>
      <p:pic>
        <p:nvPicPr>
          <p:cNvPr id="20482" name="Picture 2" descr="Резултат слика за свети петар цетињс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7"/>
            <a:ext cx="3762388" cy="534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900634"/>
          </a:xfrm>
        </p:spPr>
        <p:txBody>
          <a:bodyPr/>
          <a:lstStyle/>
          <a:p>
            <a:r>
              <a:rPr lang="sr-Cyrl-RS" smtClean="0">
                <a:latin typeface="Calibri" pitchFamily="34" charset="0"/>
              </a:rPr>
              <a:t>Краљ Петар </a:t>
            </a:r>
            <a:r>
              <a:rPr lang="en-US" smtClean="0">
                <a:latin typeface="Calibri" pitchFamily="34" charset="0"/>
              </a:rPr>
              <a:t>I</a:t>
            </a:r>
            <a:r>
              <a:rPr lang="sr-Cyrl-RS" smtClean="0">
                <a:latin typeface="Calibri" pitchFamily="34" charset="0"/>
              </a:rPr>
              <a:t> Карађорђевић</a:t>
            </a:r>
          </a:p>
          <a:p>
            <a:endParaRPr lang="en-US"/>
          </a:p>
        </p:txBody>
      </p:sp>
      <p:pic>
        <p:nvPicPr>
          <p:cNvPr id="21506" name="Picture 2" descr="Резултат слика за петар карађорђев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07857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258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Дан државности Републике Србије 1804-2021.</vt:lpstr>
      <vt:lpstr>15.02.1804.</vt:lpstr>
      <vt:lpstr>Борба српског народа за слободу у време великих празника</vt:lpstr>
      <vt:lpstr>PowerPoint Presentation</vt:lpstr>
      <vt:lpstr>PowerPoint Presentation</vt:lpstr>
      <vt:lpstr>Борба за грађанска права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Gamer</cp:lastModifiedBy>
  <cp:revision>7</cp:revision>
  <dcterms:created xsi:type="dcterms:W3CDTF">2021-02-11T20:55:09Z</dcterms:created>
  <dcterms:modified xsi:type="dcterms:W3CDTF">2021-02-22T18:13:24Z</dcterms:modified>
</cp:coreProperties>
</file>